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FF1D8B-0304-DA40-9BC5-8E665BD37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DF22F7-47E7-9489-97D2-266D18B92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48AAF4-7E36-A5FE-F075-3F36594E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4EF6C8-2460-63E3-C21F-03BDDB2D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678DC0-38AD-27D1-32B6-E1B70235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19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54B4B-6D37-109D-2273-CFF82A0D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1C0F26-DF1A-4FAE-CFAE-7783D7015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B97733-37C2-C7D2-6BB1-1FAC9B56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D239E9-2C5A-3A1B-3468-71510F7C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D145A7-FFD1-CC84-9C97-A32A235A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21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2A3F1C-0EAF-4F17-CA0A-0C966CAB0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A53382-7671-855C-CFED-BEC76B317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FBAD4A-0A9D-B18F-2109-507E06C3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159F94-283E-D263-E8D2-81CB8137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1D5A11-3759-1B0A-624D-58AFB772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6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36FE47-896B-8761-F160-8352A045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D4C739-CB86-0AFF-F5C3-FD0657C80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174827-932C-887F-7231-3B1419BF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A573A3-6A96-AC96-1C76-3547A845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19DC75-E2C1-F977-EAF9-53AFD97E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0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3E9BC-670F-8E03-DDF0-D8320131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9FB5D8-3789-8093-E23E-C8B5E5C9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C39334-3262-AD8D-65CA-3A1DEB8C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49E614-E9EA-7D5B-D862-72B98709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4740BC-160F-6915-7D7C-BE228C0A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71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9DE81B-4D52-D904-9A09-DE24E457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BDBA57-E291-8A73-2ADA-6BD37FDB5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CD8A9E-3EA3-B994-7BC6-CB215BD97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83FCB0-C0B9-6738-CC0C-C8BF7C6B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F02EFD-6063-CD58-67E8-F403FC49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EF9454-2D48-F2A7-2370-9DFA3FED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78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BE0B4-EBB4-12E0-F5D0-D41230C4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3BC697-5E6C-EDF2-EB70-E4C5B9BB6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44C05D-ECE6-C469-3E3C-29DCDBC56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A21F6A-6C93-5E89-F804-B4E0E6B64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159C04-A048-C184-3929-0AF0371C7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20DE65-77CC-874C-7AAE-9719ACD2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494139-90F6-F878-7283-E57942B9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8559FD-A221-7C04-19FF-DF60D0E6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41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7E19D8-3597-2FDC-C9F7-69343F45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46B684-CF55-14E7-E462-8C410B1D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0E06E7-827C-8DE5-4818-8BB9D0CA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BE5696-DE43-74CD-591C-25471DB1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6FB7CB-B6B0-D9D3-28CC-E2CCD4AB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E5A9EF-9037-DB0A-664A-624968B0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612F75-C7D9-EB9A-005A-A8EFF2C2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8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26D1-BB0A-A1CD-21E2-08C8863E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88B543-4D51-B636-DDD1-F81430580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020248-B65A-BB5D-F9A4-4E990C29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D3FD63-87F9-5EDE-88EC-D6B6DDC5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B6975D-BFE6-1CEC-0EE1-13800BA0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BF9FB5-07D6-A573-0DE3-0C63C639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4F5486-46FE-FAC6-CE48-309BB39E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8A32AE-7069-70CF-BA2E-3DB188606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31D2AF-B16F-D4E3-AAE8-8E3BF5C73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E6705E-2611-0C1C-4968-69BCCC664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935CC2-6C3D-8CD9-9029-FFA20A3C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629E3F-8288-3CF3-A735-6F91AC44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5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10D4F9-F961-7A24-150E-2B7917D6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D31435-1ACA-BDF8-C29F-294BFADDF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555665-84E7-9BBD-2A8A-B2A9196DD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94C9-2951-4C22-A1E4-DEA35D813E83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6CD151-62C7-E8B9-1F2E-601F6F2AC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91B95-D6DA-2275-AF79-5A6A5589E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9C7F-EDB7-423B-8A88-8247A76108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56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B68CF96-CAA5-C9FB-688D-953A97F32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65" y="2044440"/>
            <a:ext cx="7408970" cy="4406294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BA97CF93-AD84-08CE-E108-75AE440F05C6}"/>
              </a:ext>
            </a:extLst>
          </p:cNvPr>
          <p:cNvSpPr txBox="1">
            <a:spLocks/>
          </p:cNvSpPr>
          <p:nvPr/>
        </p:nvSpPr>
        <p:spPr bwMode="auto">
          <a:xfrm>
            <a:off x="583095" y="334825"/>
            <a:ext cx="925284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FM350-GL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模组能力介绍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27F3F3-E89B-DC76-C7DE-F50B166CF796}"/>
              </a:ext>
            </a:extLst>
          </p:cNvPr>
          <p:cNvSpPr txBox="1"/>
          <p:nvPr/>
        </p:nvSpPr>
        <p:spPr>
          <a:xfrm>
            <a:off x="448365" y="992120"/>
            <a:ext cx="1129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根据官方文档介绍，</a:t>
            </a:r>
            <a:r>
              <a:rPr lang="en-US" altLang="zh-CN" dirty="0"/>
              <a:t>FM350-GL</a:t>
            </a:r>
            <a:r>
              <a:rPr lang="zh-CN" altLang="en-US" dirty="0"/>
              <a:t>采用的是</a:t>
            </a:r>
            <a:r>
              <a:rPr lang="en-US" altLang="zh-CN" dirty="0"/>
              <a:t>MTK T700</a:t>
            </a:r>
            <a:r>
              <a:rPr lang="zh-CN" altLang="en-US" dirty="0"/>
              <a:t>基带，支持全球频段，支持</a:t>
            </a:r>
            <a:r>
              <a:rPr lang="en-US" altLang="zh-CN" dirty="0"/>
              <a:t>2CC</a:t>
            </a:r>
            <a:r>
              <a:rPr lang="zh-CN" altLang="en-US" dirty="0"/>
              <a:t>载波聚合，对比贵的一笔的</a:t>
            </a:r>
            <a:r>
              <a:rPr lang="en-US" altLang="zh-CN" dirty="0"/>
              <a:t>X62</a:t>
            </a:r>
            <a:r>
              <a:rPr lang="zh-CN" altLang="en-US" dirty="0"/>
              <a:t>来说，</a:t>
            </a:r>
            <a:r>
              <a:rPr lang="en-US" altLang="zh-CN" dirty="0"/>
              <a:t>200</a:t>
            </a:r>
            <a:r>
              <a:rPr lang="zh-CN" altLang="en-US" dirty="0"/>
              <a:t>块钱左右，能</a:t>
            </a:r>
            <a:r>
              <a:rPr lang="en-US" altLang="zh-CN" dirty="0"/>
              <a:t>CA</a:t>
            </a:r>
            <a:r>
              <a:rPr lang="zh-CN" altLang="en-US" dirty="0"/>
              <a:t>，又可以用</a:t>
            </a:r>
            <a:r>
              <a:rPr lang="en-US" altLang="zh-CN" dirty="0"/>
              <a:t>PCIE</a:t>
            </a:r>
            <a:r>
              <a:rPr lang="zh-CN" altLang="en-US" dirty="0"/>
              <a:t>，性价比拉满，有人测速能到</a:t>
            </a:r>
            <a:r>
              <a:rPr lang="en-US" altLang="zh-CN" dirty="0"/>
              <a:t>1500mbps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USB</a:t>
            </a:r>
            <a:r>
              <a:rPr lang="zh-CN" altLang="en-US" dirty="0"/>
              <a:t>模式目前来看各个版本都能正常使用，</a:t>
            </a:r>
            <a:r>
              <a:rPr lang="en-US" altLang="zh-CN" dirty="0" err="1"/>
              <a:t>pcie</a:t>
            </a:r>
            <a:r>
              <a:rPr lang="zh-CN" altLang="en-US" dirty="0"/>
              <a:t>还存在各种毛病</a:t>
            </a:r>
          </a:p>
        </p:txBody>
      </p:sp>
    </p:spTree>
    <p:extLst>
      <p:ext uri="{BB962C8B-B14F-4D97-AF65-F5344CB8AC3E}">
        <p14:creationId xmlns:p14="http://schemas.microsoft.com/office/powerpoint/2010/main" val="46312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E7E36C33-297E-D974-C1B1-731D3E501ABA}"/>
              </a:ext>
            </a:extLst>
          </p:cNvPr>
          <p:cNvSpPr txBox="1">
            <a:spLocks/>
          </p:cNvSpPr>
          <p:nvPr/>
        </p:nvSpPr>
        <p:spPr bwMode="auto">
          <a:xfrm>
            <a:off x="362225" y="264147"/>
            <a:ext cx="925284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FM350-GL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固件备份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90FC58-BA1D-5665-8014-900902ECC001}"/>
              </a:ext>
            </a:extLst>
          </p:cNvPr>
          <p:cNvSpPr txBox="1"/>
          <p:nvPr/>
        </p:nvSpPr>
        <p:spPr>
          <a:xfrm>
            <a:off x="448365" y="992120"/>
            <a:ext cx="46934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准备清单如下：</a:t>
            </a:r>
            <a:endParaRPr lang="en-US" altLang="zh-CN" dirty="0"/>
          </a:p>
          <a:p>
            <a:r>
              <a:rPr lang="zh-CN" altLang="en-US" dirty="0"/>
              <a:t>模块驱动：</a:t>
            </a:r>
            <a:r>
              <a:rPr lang="en-US" altLang="zh-CN" dirty="0"/>
              <a:t>MTK_Windows_USB_Driver_v17.6.0.6.exe</a:t>
            </a:r>
            <a:br>
              <a:rPr lang="en-US" altLang="zh-CN" dirty="0"/>
            </a:br>
            <a:r>
              <a:rPr lang="zh-CN" altLang="en-US" dirty="0"/>
              <a:t>刷机软件：</a:t>
            </a:r>
            <a:r>
              <a:rPr lang="en-US" altLang="zh-CN" dirty="0"/>
              <a:t>SP_Flash_Tool_v6.2124_Win</a:t>
            </a:r>
          </a:p>
          <a:p>
            <a:r>
              <a:rPr lang="zh-CN" altLang="en-US" dirty="0"/>
              <a:t>其他：</a:t>
            </a:r>
            <a:r>
              <a:rPr lang="en-US" altLang="zh-CN" dirty="0"/>
              <a:t>FM350-GL</a:t>
            </a:r>
            <a:r>
              <a:rPr lang="zh-CN" altLang="en-US" dirty="0"/>
              <a:t>固件包、</a:t>
            </a:r>
            <a:r>
              <a:rPr lang="en-US" altLang="zh-CN" dirty="0" err="1"/>
              <a:t>winhex</a:t>
            </a:r>
            <a:r>
              <a:rPr lang="zh-CN" altLang="en-US" dirty="0"/>
              <a:t>（查看</a:t>
            </a:r>
            <a:r>
              <a:rPr lang="en-US" altLang="zh-CN" dirty="0" err="1"/>
              <a:t>preloaderID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操作步骤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、安装</a:t>
            </a:r>
            <a:r>
              <a:rPr lang="en-US" altLang="zh-CN" dirty="0"/>
              <a:t>USB</a:t>
            </a:r>
            <a:r>
              <a:rPr lang="zh-CN" altLang="en-US" dirty="0"/>
              <a:t>驱动 </a:t>
            </a:r>
            <a:r>
              <a:rPr lang="en-US" altLang="zh-CN" dirty="0"/>
              <a:t>MTK_Windows_USB_Driver_v17.6.0.6.exe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、准备一个固件包（</a:t>
            </a:r>
            <a:r>
              <a:rPr lang="en-US" altLang="zh-CN" dirty="0"/>
              <a:t> </a:t>
            </a:r>
            <a:r>
              <a:rPr lang="en-US" altLang="zh-CN" dirty="0" err="1"/>
              <a:t>FwPackage</a:t>
            </a:r>
            <a:r>
              <a:rPr lang="en-US" altLang="zh-CN" dirty="0"/>
              <a:t> </a:t>
            </a:r>
            <a:r>
              <a:rPr lang="zh-CN" altLang="en-US" dirty="0"/>
              <a:t>解压后备用）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、打开 </a:t>
            </a:r>
            <a:r>
              <a:rPr lang="en-US" altLang="zh-CN" dirty="0"/>
              <a:t>SP_Flash_Tool_v6.2124_Win </a:t>
            </a:r>
            <a:r>
              <a:rPr lang="zh-CN" altLang="en-US" dirty="0"/>
              <a:t> </a:t>
            </a:r>
            <a:r>
              <a:rPr lang="en-US" altLang="zh-CN" dirty="0"/>
              <a:t>Download-xml </a:t>
            </a:r>
            <a:r>
              <a:rPr lang="zh-CN" altLang="en-US" dirty="0"/>
              <a:t>选择</a:t>
            </a:r>
            <a:r>
              <a:rPr lang="en-US" altLang="zh-CN" dirty="0" err="1"/>
              <a:t>download_agent</a:t>
            </a:r>
            <a:r>
              <a:rPr lang="zh-CN" altLang="en-US" dirty="0"/>
              <a:t>文件夹内的</a:t>
            </a:r>
            <a:r>
              <a:rPr lang="en-US" altLang="zh-CN" dirty="0"/>
              <a:t>flash.xml</a:t>
            </a:r>
            <a:r>
              <a:rPr lang="zh-CN" altLang="en-US" dirty="0"/>
              <a:t>文件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注意：模块上电的一瞬间才会进入下载模式，完成备份或者擦除操作，请直接拔掉别让他开机，特别是</a:t>
            </a:r>
            <a:r>
              <a:rPr lang="en-US" altLang="zh-CN" dirty="0" err="1"/>
              <a:t>expdb</a:t>
            </a:r>
            <a:r>
              <a:rPr lang="zh-CN" altLang="en-US" dirty="0"/>
              <a:t>分区保存着用户信息，如果擦除了又开机就白搞，又产生了数据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311686-4C27-7B9A-9410-8A4B314F1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07" y="1144104"/>
            <a:ext cx="7190293" cy="50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2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4A34CA0-0AF6-279B-37E9-AA76C20C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74" y="1669533"/>
            <a:ext cx="9653658" cy="43196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C1C53B-B32E-CB84-7553-B86B93F37816}"/>
              </a:ext>
            </a:extLst>
          </p:cNvPr>
          <p:cNvSpPr txBox="1"/>
          <p:nvPr/>
        </p:nvSpPr>
        <p:spPr>
          <a:xfrm>
            <a:off x="362225" y="746203"/>
            <a:ext cx="9088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、切换</a:t>
            </a:r>
            <a:r>
              <a:rPr lang="en-US" altLang="zh-CN" dirty="0"/>
              <a:t>readback</a:t>
            </a:r>
            <a:r>
              <a:rPr lang="zh-CN" altLang="en-US" dirty="0"/>
              <a:t>页面，勾选</a:t>
            </a:r>
            <a:r>
              <a:rPr lang="en-US" altLang="zh-CN" dirty="0"/>
              <a:t>auto</a:t>
            </a:r>
            <a:r>
              <a:rPr lang="zh-CN" altLang="en-US" dirty="0"/>
              <a:t>，然后点击</a:t>
            </a:r>
            <a:r>
              <a:rPr lang="en-US" altLang="zh-CN" dirty="0"/>
              <a:t>Read PT</a:t>
            </a:r>
            <a:r>
              <a:rPr lang="zh-CN" altLang="en-US" dirty="0"/>
              <a:t>后，软件会进入等待端口并读取分区，插入你的</a:t>
            </a:r>
            <a:r>
              <a:rPr lang="en-US" altLang="zh-CN" dirty="0"/>
              <a:t>USB</a:t>
            </a:r>
            <a:r>
              <a:rPr lang="zh-CN" altLang="en-US" dirty="0"/>
              <a:t>模组到电脑上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AA14864-64DC-C466-10C9-2F9218BE750F}"/>
              </a:ext>
            </a:extLst>
          </p:cNvPr>
          <p:cNvSpPr txBox="1">
            <a:spLocks/>
          </p:cNvSpPr>
          <p:nvPr/>
        </p:nvSpPr>
        <p:spPr bwMode="auto">
          <a:xfrm>
            <a:off x="362225" y="264147"/>
            <a:ext cx="925284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FM350-GL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固件备份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553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7F181B-A6C7-4718-A492-F2F1D007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45" y="1514214"/>
            <a:ext cx="11477709" cy="48720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071E43A-96C3-6AAD-9563-CC928A63FCFB}"/>
              </a:ext>
            </a:extLst>
          </p:cNvPr>
          <p:cNvSpPr txBox="1"/>
          <p:nvPr/>
        </p:nvSpPr>
        <p:spPr>
          <a:xfrm>
            <a:off x="417443" y="629893"/>
            <a:ext cx="11213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、读取到分区信息以后，鼠标右键点击显示地址，两项都勾上，此时要记录下来</a:t>
            </a:r>
            <a:r>
              <a:rPr lang="en-US" altLang="zh-CN" dirty="0" err="1"/>
              <a:t>expdb</a:t>
            </a:r>
            <a:r>
              <a:rPr lang="zh-CN" altLang="en-US" dirty="0"/>
              <a:t>分区的开始与结束位置，我的模组就是</a:t>
            </a:r>
            <a:r>
              <a:rPr lang="en-US" altLang="zh-CN" dirty="0"/>
              <a:t>0x500000 </a:t>
            </a:r>
            <a:r>
              <a:rPr lang="zh-CN" altLang="en-US" dirty="0"/>
              <a:t>到 </a:t>
            </a:r>
            <a:r>
              <a:rPr lang="en-US" altLang="zh-CN" dirty="0"/>
              <a:t>0x1400000</a:t>
            </a:r>
            <a:r>
              <a:rPr lang="zh-CN" altLang="en-US" dirty="0"/>
              <a:t>，此时可以断开模组跟电脑的连接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535F6F-186E-CB69-C6A3-A6F14E7CB06B}"/>
              </a:ext>
            </a:extLst>
          </p:cNvPr>
          <p:cNvSpPr txBox="1">
            <a:spLocks/>
          </p:cNvSpPr>
          <p:nvPr/>
        </p:nvSpPr>
        <p:spPr bwMode="auto">
          <a:xfrm>
            <a:off x="304799" y="131625"/>
            <a:ext cx="925284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FM350-GL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固件备份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768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534EAB-7BD8-690A-E4F9-A05575B3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87" y="2053270"/>
            <a:ext cx="5581762" cy="37202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8BCA30-7DF2-224B-1537-B62A6445A0A0}"/>
              </a:ext>
            </a:extLst>
          </p:cNvPr>
          <p:cNvSpPr txBox="1"/>
          <p:nvPr/>
        </p:nvSpPr>
        <p:spPr>
          <a:xfrm>
            <a:off x="240748" y="1001179"/>
            <a:ext cx="1121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、格式化</a:t>
            </a:r>
            <a:r>
              <a:rPr lang="en-US" altLang="zh-CN" dirty="0" err="1"/>
              <a:t>expdb</a:t>
            </a:r>
            <a:r>
              <a:rPr lang="zh-CN" altLang="en-US" dirty="0"/>
              <a:t>分区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EFEC311-13B0-49CA-2F2C-B15DC465D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41" y="2146017"/>
            <a:ext cx="5115338" cy="38594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19350CA-041E-E8DF-829E-BDF7851C16EE}"/>
              </a:ext>
            </a:extLst>
          </p:cNvPr>
          <p:cNvSpPr txBox="1">
            <a:spLocks/>
          </p:cNvSpPr>
          <p:nvPr/>
        </p:nvSpPr>
        <p:spPr bwMode="auto">
          <a:xfrm>
            <a:off x="295964" y="197886"/>
            <a:ext cx="925284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FM350-GL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固件备份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615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4A7A54-8E35-4CEA-4DAF-B077A69E2D2B}"/>
              </a:ext>
            </a:extLst>
          </p:cNvPr>
          <p:cNvSpPr txBox="1"/>
          <p:nvPr/>
        </p:nvSpPr>
        <p:spPr>
          <a:xfrm>
            <a:off x="236330" y="913488"/>
            <a:ext cx="11213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r>
              <a:rPr lang="zh-CN" altLang="en-US" dirty="0"/>
              <a:t>、</a:t>
            </a:r>
            <a:r>
              <a:rPr lang="en-US" altLang="zh-CN" dirty="0"/>
              <a:t> readback</a:t>
            </a:r>
            <a:r>
              <a:rPr lang="zh-CN" altLang="en-US" dirty="0"/>
              <a:t>页面，</a:t>
            </a:r>
            <a:r>
              <a:rPr lang="en-US" altLang="zh-CN" dirty="0"/>
              <a:t>add</a:t>
            </a:r>
            <a:r>
              <a:rPr lang="zh-CN" altLang="en-US" dirty="0"/>
              <a:t>新增一个项目，地址填 </a:t>
            </a:r>
            <a:r>
              <a:rPr lang="en-US" altLang="zh-CN" dirty="0"/>
              <a:t>0x0 </a:t>
            </a:r>
            <a:r>
              <a:rPr lang="zh-CN" altLang="en-US" dirty="0"/>
              <a:t>到</a:t>
            </a:r>
            <a:r>
              <a:rPr lang="en-US" altLang="zh-CN" dirty="0"/>
              <a:t>0x1FEFFFFF</a:t>
            </a:r>
            <a:r>
              <a:rPr lang="zh-CN" altLang="en-US" dirty="0"/>
              <a:t>，勾选方框。选择要保存转储的位置，</a:t>
            </a:r>
            <a:r>
              <a:rPr lang="zh-CN" altLang="en-US" b="0" i="0" dirty="0">
                <a:solidFill>
                  <a:srgbClr val="465584"/>
                </a:solidFill>
                <a:effectLst/>
                <a:highlight>
                  <a:srgbClr val="FAFCFE"/>
                </a:highlight>
                <a:latin typeface="Verdana" panose="020B0604030504040204" pitchFamily="34" charset="0"/>
              </a:rPr>
              <a:t>按回读按钮，将调制解调器连接到计算机，将开始下载完整转储的过程</a:t>
            </a:r>
            <a:endParaRPr lang="en-US" altLang="zh-CN" dirty="0">
              <a:solidFill>
                <a:srgbClr val="465584"/>
              </a:solidFill>
              <a:highlight>
                <a:srgbClr val="FAFCFE"/>
              </a:highlight>
              <a:latin typeface="Verdana" panose="020B0604030504040204" pitchFamily="34" charset="0"/>
            </a:endParaRPr>
          </a:p>
          <a:p>
            <a:r>
              <a:rPr lang="zh-CN" altLang="en-US" dirty="0">
                <a:solidFill>
                  <a:srgbClr val="465584"/>
                </a:solidFill>
                <a:highlight>
                  <a:srgbClr val="FAFCFE"/>
                </a:highlight>
                <a:latin typeface="Verdana" panose="020B0604030504040204" pitchFamily="34" charset="0"/>
              </a:rPr>
              <a:t>备份大概</a:t>
            </a:r>
            <a:r>
              <a:rPr lang="en-US" altLang="zh-CN" dirty="0">
                <a:solidFill>
                  <a:srgbClr val="465584"/>
                </a:solidFill>
                <a:highlight>
                  <a:srgbClr val="FAFCFE"/>
                </a:highlight>
                <a:latin typeface="Verdana" panose="020B0604030504040204" pitchFamily="34" charset="0"/>
              </a:rPr>
              <a:t>510M</a:t>
            </a:r>
            <a:r>
              <a:rPr lang="zh-CN" altLang="en-US" dirty="0">
                <a:solidFill>
                  <a:srgbClr val="465584"/>
                </a:solidFill>
                <a:highlight>
                  <a:srgbClr val="FAFCFE"/>
                </a:highlight>
                <a:latin typeface="Verdana" panose="020B0604030504040204" pitchFamily="34" charset="0"/>
              </a:rPr>
              <a:t>左右。记得保存好，里面带有</a:t>
            </a:r>
            <a:r>
              <a:rPr lang="en-US" altLang="zh-CN" dirty="0">
                <a:solidFill>
                  <a:srgbClr val="465584"/>
                </a:solidFill>
                <a:highlight>
                  <a:srgbClr val="FAFCFE"/>
                </a:highlight>
                <a:latin typeface="Verdana" panose="020B0604030504040204" pitchFamily="34" charset="0"/>
              </a:rPr>
              <a:t>NV</a:t>
            </a:r>
            <a:r>
              <a:rPr lang="zh-CN" altLang="en-US" dirty="0">
                <a:solidFill>
                  <a:srgbClr val="465584"/>
                </a:solidFill>
                <a:highlight>
                  <a:srgbClr val="FAFCFE"/>
                </a:highlight>
                <a:latin typeface="Verdana" panose="020B0604030504040204" pitchFamily="34" charset="0"/>
              </a:rPr>
              <a:t>分区跟</a:t>
            </a:r>
            <a:r>
              <a:rPr lang="en-US" altLang="zh-CN" dirty="0">
                <a:solidFill>
                  <a:srgbClr val="465584"/>
                </a:solidFill>
                <a:highlight>
                  <a:srgbClr val="FAFCFE"/>
                </a:highlight>
                <a:latin typeface="Verdana" panose="020B0604030504040204" pitchFamily="34" charset="0"/>
              </a:rPr>
              <a:t>IMEI</a:t>
            </a:r>
            <a:r>
              <a:rPr lang="zh-CN" altLang="en-US" dirty="0">
                <a:solidFill>
                  <a:srgbClr val="465584"/>
                </a:solidFill>
                <a:highlight>
                  <a:srgbClr val="FAFCFE"/>
                </a:highlight>
                <a:latin typeface="Verdana" panose="020B0604030504040204" pitchFamily="34" charset="0"/>
              </a:rPr>
              <a:t>，丢失了会导致没有</a:t>
            </a:r>
            <a:r>
              <a:rPr lang="en-US" altLang="zh-CN" dirty="0">
                <a:solidFill>
                  <a:srgbClr val="465584"/>
                </a:solidFill>
                <a:highlight>
                  <a:srgbClr val="FAFCFE"/>
                </a:highlight>
                <a:latin typeface="Verdana" panose="020B0604030504040204" pitchFamily="34" charset="0"/>
              </a:rPr>
              <a:t>IMEI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7B5619-0266-0DB9-2483-85452793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2" y="2031565"/>
            <a:ext cx="6663774" cy="42146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AAC81A-29F0-011E-6C4E-D9BC719B2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735" y="1762102"/>
            <a:ext cx="3464458" cy="495530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EF4D047-604B-30A5-1F5C-A2FFB7497889}"/>
              </a:ext>
            </a:extLst>
          </p:cNvPr>
          <p:cNvSpPr txBox="1">
            <a:spLocks/>
          </p:cNvSpPr>
          <p:nvPr/>
        </p:nvSpPr>
        <p:spPr bwMode="auto">
          <a:xfrm>
            <a:off x="362225" y="264147"/>
            <a:ext cx="925284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FM350-GL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固件备份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066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39B4125-E507-963D-251E-79FAE44D5C52}"/>
              </a:ext>
            </a:extLst>
          </p:cNvPr>
          <p:cNvSpPr txBox="1">
            <a:spLocks/>
          </p:cNvSpPr>
          <p:nvPr/>
        </p:nvSpPr>
        <p:spPr bwMode="auto">
          <a:xfrm>
            <a:off x="335720" y="303904"/>
            <a:ext cx="925284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FM350-GL </a:t>
            </a:r>
            <a:r>
              <a:rPr lang="zh-CN" altLang="en-US" dirty="0"/>
              <a:t>刷回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备份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全量备份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CAA695-2FA6-7640-2FE0-97A4A019E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92" y="1811130"/>
            <a:ext cx="6842541" cy="44320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74DE937-12D2-0FD2-A755-D6EA4B6BAA16}"/>
              </a:ext>
            </a:extLst>
          </p:cNvPr>
          <p:cNvSpPr txBox="1"/>
          <p:nvPr/>
        </p:nvSpPr>
        <p:spPr>
          <a:xfrm>
            <a:off x="223078" y="886516"/>
            <a:ext cx="1121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 </a:t>
            </a:r>
            <a:r>
              <a:rPr lang="zh-CN" altLang="en-US" dirty="0"/>
              <a:t>切换到</a:t>
            </a:r>
            <a:r>
              <a:rPr lang="en-US" altLang="zh-CN" dirty="0"/>
              <a:t>format</a:t>
            </a:r>
            <a:r>
              <a:rPr lang="zh-CN" altLang="en-US" dirty="0"/>
              <a:t>页面，自动格式化一次，格式化完成后拔掉模组。</a:t>
            </a:r>
            <a:r>
              <a:rPr lang="en-US" altLang="zh-CN" dirty="0" err="1">
                <a:solidFill>
                  <a:srgbClr val="FF0000"/>
                </a:solidFill>
              </a:rPr>
              <a:t>Ctrl+Alt+V</a:t>
            </a:r>
            <a:r>
              <a:rPr lang="zh-CN" altLang="en-US" dirty="0">
                <a:solidFill>
                  <a:srgbClr val="FF0000"/>
                </a:solidFill>
              </a:rPr>
              <a:t>切换高级模式设置区域：</a:t>
            </a:r>
            <a:r>
              <a:rPr lang="en-US" altLang="zh-CN" dirty="0">
                <a:solidFill>
                  <a:srgbClr val="FF0000"/>
                </a:solidFill>
              </a:rPr>
              <a:t>NAND-BMT</a:t>
            </a:r>
            <a:r>
              <a:rPr lang="zh-CN" altLang="en-US" dirty="0">
                <a:solidFill>
                  <a:srgbClr val="FF0000"/>
                </a:solidFill>
              </a:rPr>
              <a:t>；地址范围：</a:t>
            </a:r>
            <a:r>
              <a:rPr lang="en-US" altLang="zh-CN" dirty="0">
                <a:solidFill>
                  <a:srgbClr val="FF0000"/>
                </a:solidFill>
              </a:rPr>
              <a:t>0x0 </a:t>
            </a:r>
            <a:r>
              <a:rPr lang="zh-CN" altLang="en-US" dirty="0">
                <a:solidFill>
                  <a:srgbClr val="FF0000"/>
                </a:solidFill>
              </a:rPr>
              <a:t>到 </a:t>
            </a:r>
            <a:r>
              <a:rPr lang="en-US" altLang="zh-CN" dirty="0">
                <a:solidFill>
                  <a:srgbClr val="FF0000"/>
                </a:solidFill>
              </a:rPr>
              <a:t>0x1FF00000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zh-CN" altLang="en-US" dirty="0"/>
              <a:t>点格式化再插入模组，等待完成后拔掉模组。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0AD86DF-4492-4529-AEA5-0D527759C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77" y="1811130"/>
            <a:ext cx="6963105" cy="45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E1E5E1D-1AD8-05D8-9D29-B04833128100}"/>
              </a:ext>
            </a:extLst>
          </p:cNvPr>
          <p:cNvSpPr txBox="1">
            <a:spLocks/>
          </p:cNvSpPr>
          <p:nvPr/>
        </p:nvSpPr>
        <p:spPr bwMode="auto">
          <a:xfrm>
            <a:off x="335720" y="303904"/>
            <a:ext cx="925284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FM350-GL </a:t>
            </a:r>
            <a:r>
              <a:rPr lang="zh-CN" altLang="en-US" dirty="0"/>
              <a:t>刷回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备份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全量备份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D154D9-18B9-92B1-1DEB-F7997BC029E7}"/>
              </a:ext>
            </a:extLst>
          </p:cNvPr>
          <p:cNvSpPr txBox="1"/>
          <p:nvPr/>
        </p:nvSpPr>
        <p:spPr>
          <a:xfrm>
            <a:off x="223078" y="886516"/>
            <a:ext cx="1121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、按键盘</a:t>
            </a:r>
            <a:r>
              <a:rPr lang="en-US" altLang="zh-CN" dirty="0" err="1"/>
              <a:t>ctrl+alt+v</a:t>
            </a:r>
            <a:r>
              <a:rPr lang="en-US" altLang="zh-CN" dirty="0"/>
              <a:t> </a:t>
            </a:r>
            <a:r>
              <a:rPr lang="zh-CN" altLang="en-US" dirty="0"/>
              <a:t>进入软件的</a:t>
            </a:r>
            <a:r>
              <a:rPr lang="en-US" altLang="zh-CN" dirty="0"/>
              <a:t>advanced mode </a:t>
            </a:r>
            <a:r>
              <a:rPr lang="zh-CN" altLang="en-US" dirty="0"/>
              <a:t>也就是高级模式，选择你的备份，设置</a:t>
            </a:r>
            <a:r>
              <a:rPr lang="en-US" altLang="zh-CN" dirty="0"/>
              <a:t>0x0</a:t>
            </a:r>
            <a:r>
              <a:rPr lang="zh-CN" altLang="en-US" dirty="0"/>
              <a:t>的起始地址，选择</a:t>
            </a:r>
            <a:r>
              <a:rPr lang="en-US" altLang="zh-CN" dirty="0"/>
              <a:t>NAND-WHOLE</a:t>
            </a:r>
            <a:r>
              <a:rPr lang="zh-CN" altLang="en-US" dirty="0"/>
              <a:t>分区，点击开始后插入模组，等待完成即可恢复备份。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180B243-B967-B7E2-17DE-60C748FF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0" y="1532847"/>
            <a:ext cx="7454281" cy="48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7AA2DE9-2942-950C-972C-05381742B314}"/>
              </a:ext>
            </a:extLst>
          </p:cNvPr>
          <p:cNvSpPr txBox="1">
            <a:spLocks/>
          </p:cNvSpPr>
          <p:nvPr/>
        </p:nvSpPr>
        <p:spPr bwMode="auto">
          <a:xfrm>
            <a:off x="335720" y="303904"/>
            <a:ext cx="925284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FM350-GL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固件</a:t>
            </a:r>
            <a:r>
              <a:rPr lang="zh-CN" altLang="en-US" dirty="0"/>
              <a:t>升级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8EE389-9FBC-8523-F7C6-DE5A2842F353}"/>
              </a:ext>
            </a:extLst>
          </p:cNvPr>
          <p:cNvSpPr txBox="1"/>
          <p:nvPr/>
        </p:nvSpPr>
        <p:spPr>
          <a:xfrm>
            <a:off x="223078" y="886516"/>
            <a:ext cx="11213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、打开</a:t>
            </a:r>
            <a:r>
              <a:rPr lang="en-US" altLang="zh-CN" dirty="0"/>
              <a:t>SP  </a:t>
            </a:r>
            <a:r>
              <a:rPr lang="zh-CN" altLang="en-US" dirty="0"/>
              <a:t>软件，选择</a:t>
            </a:r>
            <a:r>
              <a:rPr lang="en-US" altLang="zh-CN" dirty="0"/>
              <a:t>flash.xml</a:t>
            </a:r>
            <a:r>
              <a:rPr lang="zh-CN" altLang="en-US" dirty="0"/>
              <a:t>文件以及</a:t>
            </a:r>
            <a:r>
              <a:rPr lang="en-US" altLang="zh-CN" dirty="0"/>
              <a:t>auth_sv5.auth</a:t>
            </a:r>
            <a:r>
              <a:rPr lang="zh-CN" altLang="en-US" dirty="0"/>
              <a:t>文件参考路径如下，选好</a:t>
            </a:r>
            <a:r>
              <a:rPr lang="en-US" altLang="zh-CN" dirty="0"/>
              <a:t>firmware upgrade</a:t>
            </a:r>
            <a:r>
              <a:rPr lang="zh-CN" altLang="en-US" dirty="0"/>
              <a:t>模式后点</a:t>
            </a:r>
            <a:r>
              <a:rPr lang="en-US" altLang="zh-CN" dirty="0"/>
              <a:t>download</a:t>
            </a:r>
            <a:r>
              <a:rPr lang="zh-CN" altLang="en-US" dirty="0"/>
              <a:t>后给模组插上（如果用外置供电的转接板，也要断电，模组只会在开机瞬间进去下载模式）</a:t>
            </a:r>
            <a:r>
              <a:rPr lang="en-US" altLang="zh-CN" dirty="0"/>
              <a:t>USB</a:t>
            </a:r>
            <a:r>
              <a:rPr lang="zh-CN" altLang="en-US" dirty="0"/>
              <a:t>即可进行升级。</a:t>
            </a:r>
            <a:endParaRPr lang="en-US" altLang="zh-CN" dirty="0"/>
          </a:p>
          <a:p>
            <a:r>
              <a:rPr lang="en-US" altLang="zh-CN" dirty="0"/>
              <a:t> 81600.0000.00.29.23.08_D60_preloader_29661028\</a:t>
            </a:r>
            <a:r>
              <a:rPr lang="en-US" altLang="zh-CN" dirty="0" err="1"/>
              <a:t>download_agent</a:t>
            </a:r>
            <a:r>
              <a:rPr lang="en-US" altLang="zh-CN" dirty="0"/>
              <a:t>\flash.xml</a:t>
            </a:r>
          </a:p>
          <a:p>
            <a:r>
              <a:rPr lang="en-US" altLang="zh-CN" dirty="0"/>
              <a:t>81600.0000.00.29.23.08_D60_preloader_29661028\</a:t>
            </a:r>
            <a:r>
              <a:rPr lang="en-US" altLang="zh-CN" dirty="0" err="1"/>
              <a:t>download_agent</a:t>
            </a:r>
            <a:r>
              <a:rPr lang="en-US" altLang="zh-CN" dirty="0"/>
              <a:t>\ auth_sv5.auth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B100D9-E9FE-29F4-89C5-24A98EB0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39" y="2444620"/>
            <a:ext cx="6429855" cy="446489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96EE615-FB10-5011-C822-9E1BABA4DE66}"/>
              </a:ext>
            </a:extLst>
          </p:cNvPr>
          <p:cNvSpPr txBox="1"/>
          <p:nvPr/>
        </p:nvSpPr>
        <p:spPr>
          <a:xfrm>
            <a:off x="169799" y="2196866"/>
            <a:ext cx="319483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注意：</a:t>
            </a:r>
            <a:endParaRPr lang="en-US" altLang="zh-CN" dirty="0"/>
          </a:p>
          <a:p>
            <a:r>
              <a:rPr lang="zh-CN" altLang="en-US" dirty="0"/>
              <a:t>第一个选项 </a:t>
            </a:r>
            <a:r>
              <a:rPr lang="en-US" altLang="zh-CN" dirty="0"/>
              <a:t>Format + download</a:t>
            </a:r>
            <a:r>
              <a:rPr lang="zh-CN" altLang="en-US" dirty="0"/>
              <a:t>模式会把模组格式化，会导致丢失</a:t>
            </a:r>
            <a:r>
              <a:rPr lang="en-US" altLang="zh-CN" dirty="0"/>
              <a:t>IMEI</a:t>
            </a:r>
            <a:r>
              <a:rPr lang="zh-CN" altLang="en-US" dirty="0"/>
              <a:t>，非必要情况下不要选这个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升级一般用第二个选项，常规固件升级选 </a:t>
            </a:r>
            <a:r>
              <a:rPr lang="en-US" altLang="zh-CN" dirty="0"/>
              <a:t>firmware upgrade </a:t>
            </a:r>
            <a:r>
              <a:rPr lang="zh-CN" altLang="en-US" dirty="0"/>
              <a:t>，</a:t>
            </a:r>
            <a:r>
              <a:rPr lang="en-US" altLang="zh-CN" dirty="0"/>
              <a:t>NV</a:t>
            </a:r>
            <a:r>
              <a:rPr lang="zh-CN" altLang="en-US" dirty="0"/>
              <a:t>分区不受影响。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经测试会丢</a:t>
            </a:r>
            <a:r>
              <a:rPr lang="en-US" altLang="zh-CN" dirty="0">
                <a:solidFill>
                  <a:srgbClr val="FF0000"/>
                </a:solidFill>
              </a:rPr>
              <a:t>IMEI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>
                <a:solidFill>
                  <a:srgbClr val="FF0000"/>
                </a:solidFill>
              </a:rPr>
              <a:t>SN</a:t>
            </a:r>
            <a:r>
              <a:rPr lang="zh-CN" altLang="en-US" dirty="0">
                <a:solidFill>
                  <a:srgbClr val="FF0000"/>
                </a:solidFill>
              </a:rPr>
              <a:t>。（</a:t>
            </a:r>
            <a:r>
              <a:rPr lang="zh-CN" altLang="en-US" sz="1400" dirty="0">
                <a:solidFill>
                  <a:srgbClr val="FF0000"/>
                </a:solidFill>
              </a:rPr>
              <a:t>个人测速不代表全部，如可以还请赐教。）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第三个用不到，没看到这个使用的说明，应该是出厂写入用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621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699</Words>
  <Application>Microsoft Office PowerPoint</Application>
  <PresentationFormat>宽屏</PresentationFormat>
  <Paragraphs>39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微软雅黑</vt:lpstr>
      <vt:lpstr>Arial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longzhang li</dc:creator>
  <cp:lastModifiedBy>7C309SZ</cp:lastModifiedBy>
  <cp:revision>8</cp:revision>
  <dcterms:created xsi:type="dcterms:W3CDTF">2024-04-08T07:42:11Z</dcterms:created>
  <dcterms:modified xsi:type="dcterms:W3CDTF">2024-08-12T10:07:14Z</dcterms:modified>
</cp:coreProperties>
</file>